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sf" ContentType="video/x-ms-as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6" r:id="rId1"/>
  </p:sldMasterIdLst>
  <p:notesMasterIdLst>
    <p:notesMasterId r:id="rId21"/>
  </p:notesMasterIdLst>
  <p:sldIdLst>
    <p:sldId id="256" r:id="rId2"/>
    <p:sldId id="257" r:id="rId3"/>
    <p:sldId id="258" r:id="rId4"/>
    <p:sldId id="275"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4" d="100"/>
          <a:sy n="34" d="100"/>
        </p:scale>
        <p:origin x="-72" y="-1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8D23F3-A570-41C1-B27A-316E4148B82D}" type="datetimeFigureOut">
              <a:rPr lang="en-US" smtClean="0"/>
              <a:t>12/9/2014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80AF3D-9454-4168-B6F4-97310B6A1482}" type="slidenum">
              <a:rPr lang="en-US" smtClean="0"/>
              <a:t>‹#›</a:t>
            </a:fld>
            <a:endParaRPr lang="en-US"/>
          </a:p>
        </p:txBody>
      </p:sp>
    </p:spTree>
    <p:extLst>
      <p:ext uri="{BB962C8B-B14F-4D97-AF65-F5344CB8AC3E}">
        <p14:creationId xmlns:p14="http://schemas.microsoft.com/office/powerpoint/2010/main" val="682318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1FA08790-B15D-4998-8C2D-81FE33B9E4C1}" type="slidenum">
              <a:rPr lang="en-US" smtClean="0"/>
              <a:pPr/>
              <a:t>9</a:t>
            </a:fld>
            <a:endParaRPr lang="en-US" smtClean="0"/>
          </a:p>
        </p:txBody>
      </p:sp>
      <p:sp>
        <p:nvSpPr>
          <p:cNvPr id="96259" name="Rectangle 2"/>
          <p:cNvSpPr>
            <a:spLocks noGrp="1" noRot="1" noChangeAspect="1" noChangeArrowheads="1" noTextEdit="1"/>
          </p:cNvSpPr>
          <p:nvPr>
            <p:ph type="sldImg"/>
          </p:nvPr>
        </p:nvSpPr>
        <p:spPr>
          <a:xfrm>
            <a:off x="1143000" y="685800"/>
            <a:ext cx="4572000" cy="3429000"/>
          </a:xfrm>
          <a:ln/>
        </p:spPr>
      </p:sp>
      <p:sp>
        <p:nvSpPr>
          <p:cNvPr id="96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D8BEFC0D-7E15-404C-ADC1-01C86C022723}" type="slidenum">
              <a:rPr lang="en-US" smtClean="0"/>
              <a:pPr/>
              <a:t>10</a:t>
            </a:fld>
            <a:endParaRPr lang="en-US" smtClean="0"/>
          </a:p>
        </p:txBody>
      </p:sp>
      <p:sp>
        <p:nvSpPr>
          <p:cNvPr id="97283" name="Rectangle 2"/>
          <p:cNvSpPr>
            <a:spLocks noGrp="1" noRot="1" noChangeAspect="1" noChangeArrowheads="1" noTextEdit="1"/>
          </p:cNvSpPr>
          <p:nvPr>
            <p:ph type="sldImg"/>
          </p:nvPr>
        </p:nvSpPr>
        <p:spPr>
          <a:xfrm>
            <a:off x="1143000" y="685800"/>
            <a:ext cx="4572000" cy="3429000"/>
          </a:xfrm>
          <a:ln/>
        </p:spPr>
      </p:sp>
      <p:sp>
        <p:nvSpPr>
          <p:cNvPr id="97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155B9AFA-4D20-42FD-829E-4EC273D5D2E3}" type="slidenum">
              <a:rPr lang="en-US" smtClean="0"/>
              <a:pPr/>
              <a:t>11</a:t>
            </a:fld>
            <a:endParaRPr lang="en-US" smtClean="0"/>
          </a:p>
        </p:txBody>
      </p:sp>
      <p:sp>
        <p:nvSpPr>
          <p:cNvPr id="98307" name="Rectangle 2"/>
          <p:cNvSpPr>
            <a:spLocks noGrp="1" noRot="1" noChangeAspect="1" noChangeArrowheads="1" noTextEdit="1"/>
          </p:cNvSpPr>
          <p:nvPr>
            <p:ph type="sldImg"/>
          </p:nvPr>
        </p:nvSpPr>
        <p:spPr>
          <a:xfrm>
            <a:off x="1143000" y="685800"/>
            <a:ext cx="4572000" cy="3429000"/>
          </a:xfrm>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82AEC87C-CB0F-449F-8417-4D85D14D83F4}" type="slidenum">
              <a:rPr lang="en-US" smtClean="0"/>
              <a:pPr/>
              <a:t>12</a:t>
            </a:fld>
            <a:endParaRPr lang="en-US" smtClean="0"/>
          </a:p>
        </p:txBody>
      </p:sp>
      <p:sp>
        <p:nvSpPr>
          <p:cNvPr id="99331"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0E0BC6A3-4F7D-42BD-8FD5-0EF27FCC31E4}" type="slidenum">
              <a:rPr lang="en-US" smtClean="0"/>
              <a:pPr/>
              <a:t>13</a:t>
            </a:fld>
            <a:endParaRPr lang="en-US" smtClean="0"/>
          </a:p>
        </p:txBody>
      </p:sp>
      <p:sp>
        <p:nvSpPr>
          <p:cNvPr id="105475" name="Rectangle 2"/>
          <p:cNvSpPr>
            <a:spLocks noGrp="1" noRot="1" noChangeAspect="1" noChangeArrowheads="1" noTextEdit="1"/>
          </p:cNvSpPr>
          <p:nvPr>
            <p:ph type="sldImg"/>
          </p:nvPr>
        </p:nvSpPr>
        <p:spPr>
          <a:xfrm>
            <a:off x="1143000" y="685800"/>
            <a:ext cx="4572000" cy="3429000"/>
          </a:xfrm>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F71AB123-00C6-4077-AA29-84A528FF0212}" type="datetimeFigureOut">
              <a:rPr lang="en-US" smtClean="0"/>
              <a:t>12/9/2014</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FBE083DF-5C0B-4D76-A4DD-2CD3FECEF4AB}"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71AB123-00C6-4077-AA29-84A528FF0212}" type="datetimeFigureOut">
              <a:rPr lang="en-US" smtClean="0"/>
              <a:t>12/9/2014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BE083DF-5C0B-4D76-A4DD-2CD3FECEF4A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71AB123-00C6-4077-AA29-84A528FF0212}" type="datetimeFigureOut">
              <a:rPr lang="en-US" smtClean="0"/>
              <a:t>12/9/2014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BE083DF-5C0B-4D76-A4DD-2CD3FECEF4A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2" tIns="45716" rIns="91432" bIns="45716"/>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1"/>
            <a:ext cx="4038600" cy="4525963"/>
          </a:xfrm>
          <a:prstGeom prst="rect">
            <a:avLst/>
          </a:prstGeom>
        </p:spPr>
        <p:txBody>
          <a:bodyPr lIns="91432" tIns="45716" rIns="91432" bIns="45716"/>
          <a:lstStyle/>
          <a:p>
            <a:pPr lvl="0"/>
            <a:endParaRPr lang="en-US" noProof="0" dirty="0" smtClean="0"/>
          </a:p>
        </p:txBody>
      </p:sp>
      <p:sp>
        <p:nvSpPr>
          <p:cNvPr id="4" name="Text Placeholder 3"/>
          <p:cNvSpPr>
            <a:spLocks noGrp="1"/>
          </p:cNvSpPr>
          <p:nvPr>
            <p:ph type="body" sz="half" idx="2"/>
          </p:nvPr>
        </p:nvSpPr>
        <p:spPr>
          <a:xfrm>
            <a:off x="4648200" y="1600201"/>
            <a:ext cx="4038600" cy="4525963"/>
          </a:xfrm>
          <a:prstGeom prst="rect">
            <a:avLst/>
          </a:prstGeom>
        </p:spPr>
        <p:txBody>
          <a:bodyPr lIns="91432" tIns="45716" rIns="91432" bIns="457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810088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71AB123-00C6-4077-AA29-84A528FF0212}" type="datetimeFigureOut">
              <a:rPr lang="en-US" smtClean="0"/>
              <a:t>12/9/2014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BE083DF-5C0B-4D76-A4DD-2CD3FECEF4A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F71AB123-00C6-4077-AA29-84A528FF0212}" type="datetimeFigureOut">
              <a:rPr lang="en-US" smtClean="0"/>
              <a:t>12/9/2014</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FBE083DF-5C0B-4D76-A4DD-2CD3FECEF4AB}"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71AB123-00C6-4077-AA29-84A528FF0212}" type="datetimeFigureOut">
              <a:rPr lang="en-US" smtClean="0"/>
              <a:t>12/9/2014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FBE083DF-5C0B-4D76-A4DD-2CD3FECEF4AB}"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71AB123-00C6-4077-AA29-84A528FF0212}" type="datetimeFigureOut">
              <a:rPr lang="en-US" smtClean="0"/>
              <a:t>12/9/2014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FBE083DF-5C0B-4D76-A4DD-2CD3FECEF4A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71AB123-00C6-4077-AA29-84A528FF0212}" type="datetimeFigureOut">
              <a:rPr lang="en-US" smtClean="0"/>
              <a:t>12/9/2014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FBE083DF-5C0B-4D76-A4DD-2CD3FECEF4AB}"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71AB123-00C6-4077-AA29-84A528FF0212}" type="datetimeFigureOut">
              <a:rPr lang="en-US" smtClean="0"/>
              <a:t>12/9/2014</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FBE083DF-5C0B-4D76-A4DD-2CD3FECEF4A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F71AB123-00C6-4077-AA29-84A528FF0212}" type="datetimeFigureOut">
              <a:rPr lang="en-US" smtClean="0"/>
              <a:t>12/9/2014</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FBE083DF-5C0B-4D76-A4DD-2CD3FECEF4AB}"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F71AB123-00C6-4077-AA29-84A528FF0212}" type="datetimeFigureOut">
              <a:rPr lang="en-US" smtClean="0"/>
              <a:t>12/9/2014</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FBE083DF-5C0B-4D76-A4DD-2CD3FECEF4AB}"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F71AB123-00C6-4077-AA29-84A528FF0212}" type="datetimeFigureOut">
              <a:rPr lang="en-US" smtClean="0"/>
              <a:t>12/9/2014</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FBE083DF-5C0B-4D76-A4DD-2CD3FECEF4AB}" type="slidenum">
              <a:rPr lang="en-US" smtClean="0"/>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hyperlink" Target="http://shoutdowndrugs.com/" TargetMode="External"/><Relationship Id="rId4" Type="http://schemas.openxmlformats.org/officeDocument/2006/relationships/image" Target="../media/image15.wmf"/><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nonprofit.about.com/od/glossary/g/restricted.ht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rDmcxxhpysI" TargetMode="External"/><Relationship Id="rId2" Type="http://schemas.openxmlformats.org/officeDocument/2006/relationships/hyperlink" Target="http://www.talknownj.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sf"/><Relationship Id="rId1" Type="http://schemas.microsoft.com/office/2007/relationships/media" Target="../media/media1.as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wm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533400"/>
            <a:ext cx="8077200" cy="1446550"/>
          </a:xfrm>
          <a:prstGeom prst="rect">
            <a:avLst/>
          </a:prstGeom>
        </p:spPr>
        <p:txBody>
          <a:bodyPr wrap="square">
            <a:spAutoFit/>
          </a:bodyPr>
          <a:lstStyle/>
          <a:p>
            <a:r>
              <a:rPr lang="en-US" sz="4400" dirty="0" smtClean="0"/>
              <a:t>Connecting Message to Money</a:t>
            </a:r>
            <a:endParaRPr lang="en-US" sz="4400" dirty="0"/>
          </a:p>
        </p:txBody>
      </p:sp>
      <p:sp>
        <p:nvSpPr>
          <p:cNvPr id="8" name="Rectangle 7"/>
          <p:cNvSpPr/>
          <p:nvPr/>
        </p:nvSpPr>
        <p:spPr>
          <a:xfrm>
            <a:off x="0" y="4549676"/>
            <a:ext cx="8686800" cy="2308324"/>
          </a:xfrm>
          <a:prstGeom prst="rect">
            <a:avLst/>
          </a:prstGeom>
        </p:spPr>
        <p:txBody>
          <a:bodyPr wrap="square">
            <a:spAutoFit/>
          </a:bodyPr>
          <a:lstStyle/>
          <a:p>
            <a:r>
              <a:rPr lang="en-US" sz="3600" dirty="0" smtClean="0"/>
              <a:t>Angelo M. Valente</a:t>
            </a:r>
          </a:p>
          <a:p>
            <a:r>
              <a:rPr lang="en-US" sz="3600" dirty="0" smtClean="0"/>
              <a:t>Executive Director</a:t>
            </a:r>
          </a:p>
          <a:p>
            <a:r>
              <a:rPr lang="en-US" sz="3600" dirty="0" smtClean="0"/>
              <a:t>Partnership for a Drug-Free New Jersey</a:t>
            </a:r>
          </a:p>
          <a:p>
            <a:r>
              <a:rPr lang="en-US" sz="3600" dirty="0" smtClean="0"/>
              <a:t>December 9, 2014</a:t>
            </a:r>
            <a:endParaRPr lang="en-US" sz="3600" dirty="0"/>
          </a:p>
        </p:txBody>
      </p:sp>
    </p:spTree>
    <p:extLst>
      <p:ext uri="{BB962C8B-B14F-4D97-AF65-F5344CB8AC3E}">
        <p14:creationId xmlns:p14="http://schemas.microsoft.com/office/powerpoint/2010/main" val="340680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8"/>
          <p:cNvPicPr>
            <a:picLocks noChangeAspect="1" noChangeArrowheads="1"/>
          </p:cNvPicPr>
          <p:nvPr/>
        </p:nvPicPr>
        <p:blipFill>
          <a:blip r:embed="rId3" cstate="print"/>
          <a:srcRect/>
          <a:stretch>
            <a:fillRect/>
          </a:stretch>
        </p:blipFill>
        <p:spPr bwMode="auto">
          <a:xfrm>
            <a:off x="990600" y="1905000"/>
            <a:ext cx="6704264" cy="4291082"/>
          </a:xfrm>
          <a:prstGeom prst="rect">
            <a:avLst/>
          </a:prstGeom>
          <a:noFill/>
          <a:ln w="9525">
            <a:noFill/>
            <a:miter lim="800000"/>
            <a:headEnd/>
            <a:tailEnd/>
          </a:ln>
        </p:spPr>
      </p:pic>
      <p:pic>
        <p:nvPicPr>
          <p:cNvPr id="9220" name="Picture 4" descr="http://t0.gstatic.com/images?q=tbn:ANd9GcS7U9m1t21G5vZ_K8aUuar4NY1Q90faYjGaCgqICYxHgEiX4e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3599" y="1447800"/>
            <a:ext cx="1349393" cy="6680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84964" y="381000"/>
            <a:ext cx="7778035" cy="523220"/>
          </a:xfrm>
          <a:prstGeom prst="rect">
            <a:avLst/>
          </a:prstGeom>
        </p:spPr>
        <p:txBody>
          <a:bodyPr wrap="square">
            <a:spAutoFit/>
          </a:bodyPr>
          <a:lstStyle/>
          <a:p>
            <a:pPr algn="ctr">
              <a:spcBef>
                <a:spcPct val="0"/>
              </a:spcBef>
            </a:pPr>
            <a:r>
              <a:rPr lang="en-US" sz="2800" dirty="0" smtClean="0"/>
              <a:t>Verizon Design a Fourth Grade Folder Contest</a:t>
            </a:r>
            <a:endParaRPr lang="en-US" sz="2800" i="1" dirty="0" smtClean="0"/>
          </a:p>
        </p:txBody>
      </p:sp>
    </p:spTree>
    <p:extLst>
      <p:ext uri="{BB962C8B-B14F-4D97-AF65-F5344CB8AC3E}">
        <p14:creationId xmlns:p14="http://schemas.microsoft.com/office/powerpoint/2010/main" val="328347885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5" descr="5thGradeAlert2 copy"/>
          <p:cNvPicPr>
            <a:picLocks noChangeAspect="1" noChangeArrowheads="1"/>
          </p:cNvPicPr>
          <p:nvPr/>
        </p:nvPicPr>
        <p:blipFill>
          <a:blip r:embed="rId3" cstate="print"/>
          <a:srcRect/>
          <a:stretch>
            <a:fillRect/>
          </a:stretch>
        </p:blipFill>
        <p:spPr bwMode="auto">
          <a:xfrm>
            <a:off x="1319783" y="2831323"/>
            <a:ext cx="1732320" cy="2132397"/>
          </a:xfrm>
          <a:prstGeom prst="rect">
            <a:avLst/>
          </a:prstGeom>
          <a:noFill/>
          <a:ln w="9525">
            <a:noFill/>
            <a:miter lim="800000"/>
            <a:headEnd/>
            <a:tailEnd/>
          </a:ln>
        </p:spPr>
      </p:pic>
      <p:pic>
        <p:nvPicPr>
          <p:cNvPr id="40965" name="Picture 6" descr="5thGradeLogo"/>
          <p:cNvPicPr>
            <a:picLocks noChangeAspect="1" noChangeArrowheads="1"/>
          </p:cNvPicPr>
          <p:nvPr/>
        </p:nvPicPr>
        <p:blipFill>
          <a:blip r:embed="rId4" cstate="print"/>
          <a:srcRect/>
          <a:stretch>
            <a:fillRect/>
          </a:stretch>
        </p:blipFill>
        <p:spPr bwMode="auto">
          <a:xfrm>
            <a:off x="2455384" y="3200915"/>
            <a:ext cx="1752355" cy="2133943"/>
          </a:xfrm>
          <a:prstGeom prst="rect">
            <a:avLst/>
          </a:prstGeom>
          <a:noFill/>
          <a:ln w="9525">
            <a:noFill/>
            <a:miter lim="800000"/>
            <a:headEnd/>
            <a:tailEnd/>
          </a:ln>
        </p:spPr>
      </p:pic>
      <p:pic>
        <p:nvPicPr>
          <p:cNvPr id="40966" name="Picture 7" descr="logo_foundation"/>
          <p:cNvPicPr>
            <a:picLocks noChangeAspect="1" noChangeArrowheads="1"/>
          </p:cNvPicPr>
          <p:nvPr/>
        </p:nvPicPr>
        <p:blipFill>
          <a:blip r:embed="rId5" cstate="print"/>
          <a:srcRect/>
          <a:stretch>
            <a:fillRect/>
          </a:stretch>
        </p:blipFill>
        <p:spPr bwMode="auto">
          <a:xfrm>
            <a:off x="494779" y="5791200"/>
            <a:ext cx="1600496" cy="497199"/>
          </a:xfrm>
          <a:prstGeom prst="rect">
            <a:avLst/>
          </a:prstGeom>
          <a:noFill/>
          <a:ln w="9525">
            <a:noFill/>
            <a:miter lim="800000"/>
            <a:headEnd/>
            <a:tailEnd/>
          </a:ln>
        </p:spPr>
      </p:pic>
      <p:sp>
        <p:nvSpPr>
          <p:cNvPr id="40967" name="Rectangle 10"/>
          <p:cNvSpPr>
            <a:spLocks noChangeArrowheads="1"/>
          </p:cNvSpPr>
          <p:nvPr/>
        </p:nvSpPr>
        <p:spPr bwMode="auto">
          <a:xfrm>
            <a:off x="2095275" y="5384527"/>
            <a:ext cx="6438405" cy="1200268"/>
          </a:xfrm>
          <a:prstGeom prst="rect">
            <a:avLst/>
          </a:prstGeom>
          <a:noFill/>
          <a:ln w="9525">
            <a:noFill/>
            <a:miter lim="800000"/>
            <a:headEnd/>
            <a:tailEnd/>
          </a:ln>
        </p:spPr>
        <p:txBody>
          <a:bodyPr wrap="square" lIns="91382" tIns="45690" rIns="91382" bIns="45690">
            <a:spAutoFit/>
          </a:bodyPr>
          <a:lstStyle/>
          <a:p>
            <a:pPr algn="l"/>
            <a:r>
              <a:rPr lang="en-US" dirty="0"/>
              <a:t>The 5</a:t>
            </a:r>
            <a:r>
              <a:rPr lang="en-US" baseline="30000" dirty="0"/>
              <a:t>th</a:t>
            </a:r>
            <a:r>
              <a:rPr lang="en-US" dirty="0"/>
              <a:t> Grade Parent Alert program is supported by the Horizon Foundation for New Jersey, which promotes health, well-being, and quality of life in New Jersey’s communities. Priority areas include health, the arts, and education.</a:t>
            </a:r>
          </a:p>
        </p:txBody>
      </p:sp>
      <p:sp>
        <p:nvSpPr>
          <p:cNvPr id="40968" name="Text Box 13"/>
          <p:cNvSpPr txBox="1">
            <a:spLocks noChangeArrowheads="1"/>
          </p:cNvSpPr>
          <p:nvPr/>
        </p:nvSpPr>
        <p:spPr bwMode="auto">
          <a:xfrm>
            <a:off x="4723809" y="1524687"/>
            <a:ext cx="3962451" cy="369271"/>
          </a:xfrm>
          <a:prstGeom prst="rect">
            <a:avLst/>
          </a:prstGeom>
          <a:noFill/>
          <a:ln w="9525">
            <a:noFill/>
            <a:miter lim="800000"/>
            <a:headEnd/>
            <a:tailEnd/>
          </a:ln>
        </p:spPr>
        <p:txBody>
          <a:bodyPr lIns="91382" tIns="45690" rIns="91382" bIns="45690">
            <a:spAutoFit/>
          </a:bodyPr>
          <a:lstStyle/>
          <a:p>
            <a:pPr>
              <a:spcBef>
                <a:spcPct val="50000"/>
              </a:spcBef>
            </a:pPr>
            <a:endParaRPr lang="en-US"/>
          </a:p>
        </p:txBody>
      </p:sp>
      <p:sp>
        <p:nvSpPr>
          <p:cNvPr id="11" name="TextBox 10"/>
          <p:cNvSpPr txBox="1">
            <a:spLocks noChangeArrowheads="1"/>
          </p:cNvSpPr>
          <p:nvPr/>
        </p:nvSpPr>
        <p:spPr bwMode="auto">
          <a:xfrm>
            <a:off x="3759012" y="2092193"/>
            <a:ext cx="2811167" cy="920712"/>
          </a:xfrm>
          <a:prstGeom prst="rect">
            <a:avLst/>
          </a:prstGeom>
          <a:noFill/>
          <a:ln w="9525">
            <a:noFill/>
            <a:miter lim="800000"/>
            <a:headEnd/>
            <a:tailEnd/>
          </a:ln>
        </p:spPr>
        <p:txBody>
          <a:bodyPr lIns="88848" tIns="44424" rIns="88848" bIns="44424">
            <a:spAutoFit/>
          </a:bodyPr>
          <a:lstStyle/>
          <a:p>
            <a:pPr>
              <a:defRPr/>
            </a:pPr>
            <a:r>
              <a:rPr lang="en-US" dirty="0" smtClean="0">
                <a:solidFill>
                  <a:schemeClr val="accent6"/>
                </a:solidFill>
              </a:rPr>
              <a:t>Focus </a:t>
            </a:r>
            <a:r>
              <a:rPr lang="en-US" dirty="0">
                <a:solidFill>
                  <a:schemeClr val="accent6"/>
                </a:solidFill>
              </a:rPr>
              <a:t>on Prescription Drug Abuse  Prevention Information</a:t>
            </a:r>
          </a:p>
        </p:txBody>
      </p:sp>
      <p:sp>
        <p:nvSpPr>
          <p:cNvPr id="2" name="Rectangle 1"/>
          <p:cNvSpPr/>
          <p:nvPr/>
        </p:nvSpPr>
        <p:spPr>
          <a:xfrm>
            <a:off x="1105048" y="381000"/>
            <a:ext cx="7734152" cy="880241"/>
          </a:xfrm>
          <a:prstGeom prst="rect">
            <a:avLst/>
          </a:prstGeom>
        </p:spPr>
        <p:txBody>
          <a:bodyPr wrap="square">
            <a:spAutoFit/>
          </a:bodyPr>
          <a:lstStyle/>
          <a:p>
            <a:pPr algn="ctr">
              <a:lnSpc>
                <a:spcPct val="80000"/>
              </a:lnSpc>
              <a:buNone/>
            </a:pPr>
            <a:r>
              <a:rPr lang="en-US" sz="3200" dirty="0" smtClean="0"/>
              <a:t>Horizon Foundation Of New Jersey 5</a:t>
            </a:r>
            <a:r>
              <a:rPr lang="en-US" sz="3200" baseline="30000" dirty="0" smtClean="0"/>
              <a:t>th</a:t>
            </a:r>
            <a:r>
              <a:rPr lang="en-US" sz="3200" dirty="0" smtClean="0"/>
              <a:t> Grade Parent Alert</a:t>
            </a:r>
            <a:endParaRPr lang="en-US" sz="3200" dirty="0"/>
          </a:p>
        </p:txBody>
      </p:sp>
      <p:pic>
        <p:nvPicPr>
          <p:cNvPr id="40963" name="Picture 4" descr="5thGradeAlert1 copy"/>
          <p:cNvPicPr>
            <a:picLocks noChangeAspect="1" noChangeArrowheads="1"/>
          </p:cNvPicPr>
          <p:nvPr/>
        </p:nvPicPr>
        <p:blipFill>
          <a:blip r:embed="rId6" cstate="print"/>
          <a:srcRect/>
          <a:stretch>
            <a:fillRect/>
          </a:stretch>
        </p:blipFill>
        <p:spPr bwMode="auto">
          <a:xfrm>
            <a:off x="491272" y="2133943"/>
            <a:ext cx="1676837" cy="2133943"/>
          </a:xfrm>
          <a:prstGeom prst="rect">
            <a:avLst/>
          </a:prstGeom>
          <a:noFill/>
          <a:ln w="9525">
            <a:noFill/>
            <a:miter lim="800000"/>
            <a:headEnd/>
            <a:tailEnd/>
          </a:ln>
        </p:spPr>
      </p:pic>
    </p:spTree>
    <p:extLst>
      <p:ext uri="{BB962C8B-B14F-4D97-AF65-F5344CB8AC3E}">
        <p14:creationId xmlns:p14="http://schemas.microsoft.com/office/powerpoint/2010/main" val="52341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37"/>
          <p:cNvSpPr>
            <a:spLocks noGrp="1" noChangeArrowheads="1"/>
          </p:cNvSpPr>
          <p:nvPr>
            <p:ph type="title"/>
          </p:nvPr>
        </p:nvSpPr>
        <p:spPr bwMode="auto">
          <a:xfrm>
            <a:off x="457740" y="152400"/>
            <a:ext cx="8228520" cy="1142743"/>
          </a:xfrm>
          <a:noFill/>
          <a:ln>
            <a:miter lim="800000"/>
            <a:headEnd/>
            <a:tailEnd/>
          </a:ln>
        </p:spPr>
        <p:txBody>
          <a:bodyPr vert="horz" wrap="square" lIns="91382" tIns="45690" rIns="91382" bIns="45690" numCol="1" anchor="t" anchorCtr="0" compatLnSpc="1">
            <a:prstTxWarp prst="textNoShape">
              <a:avLst/>
            </a:prstTxWarp>
          </a:bodyPr>
          <a:lstStyle/>
          <a:p>
            <a:pPr eaLnBrk="1" hangingPunct="1"/>
            <a:r>
              <a:rPr lang="en-US" sz="2700" u="sng" dirty="0" smtClean="0"/>
              <a:t>Annual </a:t>
            </a:r>
            <a:r>
              <a:rPr lang="en-US" sz="2700" u="sng" dirty="0"/>
              <a:t>Middle School PSA Challenge</a:t>
            </a:r>
            <a:br>
              <a:rPr lang="en-US" sz="2700" u="sng" dirty="0"/>
            </a:br>
            <a:r>
              <a:rPr lang="en-US" sz="2700" u="sng" dirty="0" smtClean="0"/>
              <a:t>WWOR</a:t>
            </a:r>
            <a:endParaRPr lang="en-US" sz="2700" u="sng" dirty="0"/>
          </a:p>
        </p:txBody>
      </p:sp>
      <p:pic>
        <p:nvPicPr>
          <p:cNvPr id="2" name="MSPSA200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6800" y="1676400"/>
            <a:ext cx="7391400" cy="4157663"/>
          </a:xfrm>
          <a:prstGeom prst="rect">
            <a:avLst/>
          </a:prstGeom>
        </p:spPr>
      </p:pic>
    </p:spTree>
    <p:extLst>
      <p:ext uri="{BB962C8B-B14F-4D97-AF65-F5344CB8AC3E}">
        <p14:creationId xmlns:p14="http://schemas.microsoft.com/office/powerpoint/2010/main" val="82827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55250" y="1"/>
            <a:ext cx="8610741" cy="762343"/>
          </a:xfrm>
          <a:solidFill>
            <a:srgbClr val="FFFFFF"/>
          </a:solidFill>
          <a:ln>
            <a:solidFill>
              <a:srgbClr val="000000"/>
            </a:solidFill>
            <a:miter lim="800000"/>
            <a:headEnd/>
            <a:tailEnd/>
          </a:ln>
        </p:spPr>
        <p:txBody>
          <a:bodyPr vert="horz" wrap="square" lIns="91373" tIns="45686" rIns="91373" bIns="45686" numCol="1" anchor="t" anchorCtr="0" compatLnSpc="1">
            <a:prstTxWarp prst="textNoShape">
              <a:avLst/>
            </a:prstTxWarp>
          </a:bodyPr>
          <a:lstStyle/>
          <a:p>
            <a:pPr eaLnBrk="1" hangingPunct="1"/>
            <a:r>
              <a:rPr lang="en-US" sz="3600" u="sng" dirty="0">
                <a:latin typeface="Berlin Sans FB" pitchFamily="34" charset="0"/>
              </a:rPr>
              <a:t>New Jersey Shouts Down Drugs</a:t>
            </a:r>
            <a:endParaRPr lang="en-US" sz="3200" i="1" dirty="0">
              <a:latin typeface="Berlin Sans FB" pitchFamily="34" charset="0"/>
            </a:endParaRPr>
          </a:p>
        </p:txBody>
      </p:sp>
      <p:pic>
        <p:nvPicPr>
          <p:cNvPr id="47107" name="Picture 6" descr="NJ_SHOUTS-LOGO-280 copy"/>
          <p:cNvPicPr>
            <a:picLocks noChangeAspect="1" noChangeArrowheads="1"/>
          </p:cNvPicPr>
          <p:nvPr/>
        </p:nvPicPr>
        <p:blipFill>
          <a:blip r:embed="rId3" cstate="print"/>
          <a:srcRect/>
          <a:stretch>
            <a:fillRect/>
          </a:stretch>
        </p:blipFill>
        <p:spPr bwMode="auto">
          <a:xfrm>
            <a:off x="3462328" y="756932"/>
            <a:ext cx="1758611" cy="1766430"/>
          </a:xfrm>
          <a:prstGeom prst="rect">
            <a:avLst/>
          </a:prstGeom>
          <a:noFill/>
          <a:ln w="9525">
            <a:noFill/>
            <a:miter lim="800000"/>
            <a:headEnd/>
            <a:tailEnd/>
          </a:ln>
        </p:spPr>
      </p:pic>
      <p:pic>
        <p:nvPicPr>
          <p:cNvPr id="47108" name="Picture 8" descr="logo_4c"/>
          <p:cNvPicPr>
            <a:picLocks noChangeAspect="1" noChangeArrowheads="1"/>
          </p:cNvPicPr>
          <p:nvPr/>
        </p:nvPicPr>
        <p:blipFill>
          <a:blip r:embed="rId4" cstate="print"/>
          <a:srcRect/>
          <a:stretch>
            <a:fillRect/>
          </a:stretch>
        </p:blipFill>
        <p:spPr bwMode="auto">
          <a:xfrm>
            <a:off x="6458441" y="761836"/>
            <a:ext cx="2133766" cy="546097"/>
          </a:xfrm>
          <a:prstGeom prst="rect">
            <a:avLst/>
          </a:prstGeom>
          <a:noFill/>
          <a:ln w="9525">
            <a:noFill/>
            <a:miter lim="800000"/>
            <a:headEnd/>
            <a:tailEnd/>
          </a:ln>
        </p:spPr>
      </p:pic>
      <p:pic>
        <p:nvPicPr>
          <p:cNvPr id="53249" name="Picture 1"/>
          <p:cNvPicPr>
            <a:picLocks noChangeAspect="1" noChangeArrowheads="1"/>
          </p:cNvPicPr>
          <p:nvPr/>
        </p:nvPicPr>
        <p:blipFill>
          <a:blip r:embed="rId5" cstate="print"/>
          <a:srcRect/>
          <a:stretch>
            <a:fillRect/>
          </a:stretch>
        </p:blipFill>
        <p:spPr bwMode="auto">
          <a:xfrm>
            <a:off x="22021801" y="22841812"/>
            <a:ext cx="8694189" cy="8591624"/>
          </a:xfrm>
          <a:prstGeom prst="rect">
            <a:avLst/>
          </a:prstGeom>
          <a:noFill/>
          <a:ln w="9525">
            <a:noFill/>
            <a:miter lim="800000"/>
            <a:headEnd/>
            <a:tailEnd/>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250" y="1307934"/>
            <a:ext cx="2204701" cy="146918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0505" y="2810562"/>
            <a:ext cx="1620981" cy="2448696"/>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228" y="3057879"/>
            <a:ext cx="1620981" cy="2448696"/>
          </a:xfrm>
          <a:prstGeom prst="rect">
            <a:avLst/>
          </a:prstGeom>
        </p:spPr>
      </p:pic>
      <p:pic>
        <p:nvPicPr>
          <p:cNvPr id="10" name="Picture 9" descr="ShoutDownDrugs com _ Home1.jpg"/>
          <p:cNvPicPr>
            <a:picLocks noChangeAspect="1"/>
          </p:cNvPicPr>
          <p:nvPr/>
        </p:nvPicPr>
        <p:blipFill>
          <a:blip r:embed="rId9" cstate="print"/>
          <a:stretch>
            <a:fillRect/>
          </a:stretch>
        </p:blipFill>
        <p:spPr>
          <a:xfrm>
            <a:off x="5903137" y="1796069"/>
            <a:ext cx="3001869" cy="3897692"/>
          </a:xfrm>
          <a:prstGeom prst="rect">
            <a:avLst/>
          </a:prstGeom>
        </p:spPr>
      </p:pic>
      <p:sp>
        <p:nvSpPr>
          <p:cNvPr id="2" name="TextBox 1"/>
          <p:cNvSpPr txBox="1"/>
          <p:nvPr/>
        </p:nvSpPr>
        <p:spPr>
          <a:xfrm>
            <a:off x="1457600" y="5791200"/>
            <a:ext cx="4105000" cy="646331"/>
          </a:xfrm>
          <a:prstGeom prst="rect">
            <a:avLst/>
          </a:prstGeom>
          <a:noFill/>
        </p:spPr>
        <p:txBody>
          <a:bodyPr wrap="square" rtlCol="0">
            <a:spAutoFit/>
          </a:bodyPr>
          <a:lstStyle/>
          <a:p>
            <a:r>
              <a:rPr lang="en-US" dirty="0">
                <a:hlinkClick r:id="rId10"/>
              </a:rPr>
              <a:t>http://shoutdowndrugs.com</a:t>
            </a:r>
            <a:r>
              <a:rPr lang="en-US" dirty="0" smtClean="0">
                <a:hlinkClick r:id="rId10"/>
              </a:rPr>
              <a:t>/</a:t>
            </a:r>
            <a:endParaRPr lang="en-US" dirty="0" smtClean="0"/>
          </a:p>
          <a:p>
            <a:endParaRPr lang="en-US" dirty="0"/>
          </a:p>
        </p:txBody>
      </p:sp>
    </p:spTree>
    <p:extLst>
      <p:ext uri="{BB962C8B-B14F-4D97-AF65-F5344CB8AC3E}">
        <p14:creationId xmlns:p14="http://schemas.microsoft.com/office/powerpoint/2010/main" val="3729086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Fundraising</a:t>
            </a:r>
            <a:endParaRPr lang="en-US" dirty="0"/>
          </a:p>
        </p:txBody>
      </p:sp>
      <p:sp>
        <p:nvSpPr>
          <p:cNvPr id="3" name="Content Placeholder 2"/>
          <p:cNvSpPr>
            <a:spLocks noGrp="1"/>
          </p:cNvSpPr>
          <p:nvPr>
            <p:ph idx="1"/>
          </p:nvPr>
        </p:nvSpPr>
        <p:spPr/>
        <p:txBody>
          <a:bodyPr/>
          <a:lstStyle/>
          <a:p>
            <a:pPr lvl="0"/>
            <a:r>
              <a:rPr lang="en-US" dirty="0"/>
              <a:t>Identify the distinguishing factors between successful fundraising efforts and mediocre campaigns; </a:t>
            </a:r>
          </a:p>
          <a:p>
            <a:pPr lvl="1"/>
            <a:r>
              <a:rPr lang="en-US" sz="2800" dirty="0"/>
              <a:t>Don’t Be Cheap – invest in your investors</a:t>
            </a:r>
            <a:endParaRPr lang="en-US" sz="2400" dirty="0"/>
          </a:p>
          <a:p>
            <a:pPr lvl="1"/>
            <a:r>
              <a:rPr lang="en-US" sz="2800" dirty="0"/>
              <a:t>Networking</a:t>
            </a:r>
            <a:endParaRPr lang="en-US" sz="2400" dirty="0"/>
          </a:p>
          <a:p>
            <a:pPr lvl="1"/>
            <a:r>
              <a:rPr lang="en-US" sz="2800" dirty="0"/>
              <a:t>Strength in Numbers</a:t>
            </a:r>
            <a:endParaRPr lang="en-US" sz="2400" dirty="0"/>
          </a:p>
          <a:p>
            <a:pPr lvl="1"/>
            <a:r>
              <a:rPr lang="en-US" sz="2800" dirty="0"/>
              <a:t>Set realistic goals</a:t>
            </a:r>
            <a:endParaRPr lang="en-US" sz="2400" dirty="0"/>
          </a:p>
          <a:p>
            <a:endParaRPr lang="en-US" dirty="0"/>
          </a:p>
        </p:txBody>
      </p:sp>
    </p:spTree>
    <p:extLst>
      <p:ext uri="{BB962C8B-B14F-4D97-AF65-F5344CB8AC3E}">
        <p14:creationId xmlns:p14="http://schemas.microsoft.com/office/powerpoint/2010/main" val="2271153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 </a:t>
            </a:r>
            <a:br>
              <a:rPr lang="en-US" dirty="0">
                <a:effectLst/>
              </a:rPr>
            </a:br>
            <a:r>
              <a:rPr lang="en-US" dirty="0" smtClean="0">
                <a:effectLst/>
              </a:rPr>
              <a:t/>
            </a:r>
            <a:br>
              <a:rPr lang="en-US" dirty="0" smtClean="0">
                <a:effectLst/>
              </a:rPr>
            </a:br>
            <a:r>
              <a:rPr lang="en-US" dirty="0">
                <a:effectLst/>
              </a:rPr>
              <a:t/>
            </a:r>
            <a:br>
              <a:rPr lang="en-US" dirty="0">
                <a:effectLst/>
              </a:rPr>
            </a:br>
            <a:r>
              <a:rPr lang="en-US" dirty="0" smtClean="0">
                <a:effectLst/>
              </a:rPr>
              <a:t/>
            </a:r>
            <a:br>
              <a:rPr lang="en-US" dirty="0" smtClean="0">
                <a:effectLst/>
              </a:rPr>
            </a:br>
            <a:r>
              <a:rPr lang="en-US" dirty="0" smtClean="0">
                <a:effectLst/>
              </a:rPr>
              <a:t>Cause </a:t>
            </a:r>
            <a:r>
              <a:rPr lang="en-US" dirty="0">
                <a:effectLst/>
              </a:rPr>
              <a:t>Related </a:t>
            </a:r>
            <a:r>
              <a:rPr lang="en-US" dirty="0" smtClean="0">
                <a:effectLst/>
              </a:rPr>
              <a:t>Marketing</a:t>
            </a:r>
            <a:endParaRPr lang="en-US" dirty="0"/>
          </a:p>
        </p:txBody>
      </p:sp>
      <p:sp>
        <p:nvSpPr>
          <p:cNvPr id="3" name="Content Placeholder 2"/>
          <p:cNvSpPr>
            <a:spLocks noGrp="1"/>
          </p:cNvSpPr>
          <p:nvPr>
            <p:ph idx="1"/>
          </p:nvPr>
        </p:nvSpPr>
        <p:spPr/>
        <p:txBody>
          <a:bodyPr>
            <a:normAutofit fontScale="70000" lnSpcReduction="20000"/>
          </a:bodyPr>
          <a:lstStyle/>
          <a:p>
            <a:r>
              <a:rPr lang="en-US" dirty="0"/>
              <a:t> </a:t>
            </a:r>
            <a:r>
              <a:rPr lang="en-US" b="1" dirty="0"/>
              <a:t>What are the advantages of cause-related marketing?</a:t>
            </a:r>
          </a:p>
          <a:p>
            <a:r>
              <a:rPr lang="en-US" dirty="0"/>
              <a:t>There are advantages for both nonprofit and business. For business, cause-related marketing proves that it is socially responsible and provides great public awareness of its values and willingness to support good causes.</a:t>
            </a:r>
          </a:p>
          <a:p>
            <a:r>
              <a:rPr lang="en-US" dirty="0"/>
              <a:t>For the nonprofit, the contributions from a cause-related marketing project can be significant, and those funds are usually </a:t>
            </a:r>
            <a:r>
              <a:rPr lang="en-US" u="sng" dirty="0">
                <a:hlinkClick r:id="rId2"/>
              </a:rPr>
              <a:t>unrestricted</a:t>
            </a:r>
            <a:r>
              <a:rPr lang="en-US" dirty="0"/>
              <a:t> so even overhead costs can be supported by them. Besides actual monetary benefit is the intangible value of the publicity and advertising that usually accompanies a cause-related marketing program, which is often done by the corporation's public relations and marketing departments in tandem with the nonprofit's own marketing.</a:t>
            </a:r>
          </a:p>
          <a:p>
            <a:endParaRPr lang="en-US" dirty="0"/>
          </a:p>
        </p:txBody>
      </p:sp>
    </p:spTree>
    <p:extLst>
      <p:ext uri="{BB962C8B-B14F-4D97-AF65-F5344CB8AC3E}">
        <p14:creationId xmlns:p14="http://schemas.microsoft.com/office/powerpoint/2010/main" val="818061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effectLst/>
              </a:rPr>
              <a:t>Recognize your </a:t>
            </a:r>
            <a:r>
              <a:rPr lang="en-US" dirty="0" smtClean="0">
                <a:effectLst/>
              </a:rPr>
              <a:t>funders</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5600" y="1752600"/>
            <a:ext cx="2500104"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993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Recognize Your Funders</a:t>
            </a:r>
            <a:endParaRPr lang="en-US" dirty="0"/>
          </a:p>
        </p:txBody>
      </p:sp>
      <p:sp>
        <p:nvSpPr>
          <p:cNvPr id="3" name="Content Placeholder 2"/>
          <p:cNvSpPr>
            <a:spLocks noGrp="1"/>
          </p:cNvSpPr>
          <p:nvPr>
            <p:ph idx="1"/>
          </p:nvPr>
        </p:nvSpPr>
        <p:spPr/>
        <p:txBody>
          <a:bodyPr/>
          <a:lstStyle/>
          <a:p>
            <a:pPr marL="292100" lvl="1" indent="-292100">
              <a:spcBef>
                <a:spcPts val="0"/>
              </a:spcBef>
              <a:buClr>
                <a:schemeClr val="accent1"/>
              </a:buClr>
              <a:buSzPct val="70000"/>
              <a:buFont typeface="Wingdings 2"/>
              <a:buChar char=""/>
            </a:pPr>
            <a:r>
              <a:rPr lang="en-US" sz="2800" dirty="0"/>
              <a:t>Personalize approaches to development based on the funders own goals and objective</a:t>
            </a:r>
            <a:endParaRPr lang="en-US" sz="2400" dirty="0"/>
          </a:p>
          <a:p>
            <a:endParaRPr lang="en-US" dirty="0" smtClean="0"/>
          </a:p>
          <a:p>
            <a:endParaRPr lang="en-US" dirty="0"/>
          </a:p>
        </p:txBody>
      </p:sp>
      <p:sp>
        <p:nvSpPr>
          <p:cNvPr id="4" name="TextBox 3"/>
          <p:cNvSpPr txBox="1"/>
          <p:nvPr/>
        </p:nvSpPr>
        <p:spPr>
          <a:xfrm>
            <a:off x="1371600" y="3124200"/>
            <a:ext cx="6477000" cy="2800767"/>
          </a:xfrm>
          <a:prstGeom prst="rect">
            <a:avLst/>
          </a:prstGeom>
          <a:noFill/>
        </p:spPr>
        <p:txBody>
          <a:bodyPr wrap="square" rtlCol="0">
            <a:spAutoFit/>
          </a:bodyPr>
          <a:lstStyle/>
          <a:p>
            <a:r>
              <a:rPr lang="en-US" sz="2800" dirty="0" smtClean="0">
                <a:hlinkClick r:id="rId2"/>
              </a:rPr>
              <a:t>www.TalkNowNJ.Com</a:t>
            </a:r>
            <a:endParaRPr lang="en-US" sz="2800" dirty="0" smtClean="0"/>
          </a:p>
          <a:p>
            <a:endParaRPr lang="en-US" sz="2800" dirty="0"/>
          </a:p>
          <a:p>
            <a:r>
              <a:rPr lang="en-US" sz="2800" u="sng">
                <a:hlinkClick r:id="rId3"/>
              </a:rPr>
              <a:t>https://www.youtube.com/watch?v=rDmcxxhpysI</a:t>
            </a:r>
            <a:endParaRPr lang="en-US" sz="2800"/>
          </a:p>
          <a:p>
            <a:endParaRPr lang="en-US" sz="2800" dirty="0" smtClean="0"/>
          </a:p>
          <a:p>
            <a:endParaRPr lang="en-US" dirty="0" smtClean="0"/>
          </a:p>
          <a:p>
            <a:endParaRPr lang="en-US" dirty="0"/>
          </a:p>
        </p:txBody>
      </p:sp>
    </p:spTree>
    <p:extLst>
      <p:ext uri="{BB962C8B-B14F-4D97-AF65-F5344CB8AC3E}">
        <p14:creationId xmlns:p14="http://schemas.microsoft.com/office/powerpoint/2010/main" val="846862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2800" dirty="0" smtClean="0">
                <a:effectLst/>
              </a:rPr>
              <a:t>Skills </a:t>
            </a:r>
            <a:r>
              <a:rPr lang="en-US" sz="2800" dirty="0">
                <a:effectLst/>
              </a:rPr>
              <a:t>needed to self-promote for a successful development </a:t>
            </a:r>
            <a:r>
              <a:rPr lang="en-US" sz="2800" dirty="0" smtClean="0">
                <a:effectLst/>
              </a:rPr>
              <a:t>campaign</a:t>
            </a:r>
            <a:endParaRPr lang="en-US" sz="2800" dirty="0"/>
          </a:p>
        </p:txBody>
      </p:sp>
      <p:sp>
        <p:nvSpPr>
          <p:cNvPr id="3" name="Content Placeholder 2"/>
          <p:cNvSpPr>
            <a:spLocks noGrp="1"/>
          </p:cNvSpPr>
          <p:nvPr>
            <p:ph idx="1"/>
          </p:nvPr>
        </p:nvSpPr>
        <p:spPr/>
        <p:txBody>
          <a:bodyPr/>
          <a:lstStyle/>
          <a:p>
            <a:pPr lvl="1"/>
            <a:r>
              <a:rPr lang="en-US" sz="2800" dirty="0"/>
              <a:t>Maximize minimum resources</a:t>
            </a:r>
            <a:endParaRPr lang="en-US" sz="2400" dirty="0"/>
          </a:p>
          <a:p>
            <a:pPr lvl="1"/>
            <a:r>
              <a:rPr lang="en-US" sz="2800" dirty="0"/>
              <a:t>Personalize approaches to development based on the funders own goals and objective</a:t>
            </a:r>
            <a:endParaRPr lang="en-US" sz="2400" dirty="0"/>
          </a:p>
          <a:p>
            <a:pPr lvl="1"/>
            <a:r>
              <a:rPr lang="en-US" sz="2800" dirty="0"/>
              <a:t>The more successful you are the more they will contribute to you</a:t>
            </a:r>
            <a:endParaRPr lang="en-US" sz="2400" dirty="0"/>
          </a:p>
          <a:p>
            <a:endParaRPr lang="en-US" dirty="0"/>
          </a:p>
        </p:txBody>
      </p:sp>
    </p:spTree>
    <p:extLst>
      <p:ext uri="{BB962C8B-B14F-4D97-AF65-F5344CB8AC3E}">
        <p14:creationId xmlns:p14="http://schemas.microsoft.com/office/powerpoint/2010/main" val="1722258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t>
            </a:r>
            <a:r>
              <a:rPr lang="en-US" dirty="0"/>
              <a:t>are your goals, objectives and challenges</a:t>
            </a:r>
          </a:p>
        </p:txBody>
      </p:sp>
    </p:spTree>
    <p:extLst>
      <p:ext uri="{BB962C8B-B14F-4D97-AF65-F5344CB8AC3E}">
        <p14:creationId xmlns:p14="http://schemas.microsoft.com/office/powerpoint/2010/main" val="3428376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Session</a:t>
            </a:r>
            <a:endParaRPr lang="en-US" dirty="0"/>
          </a:p>
        </p:txBody>
      </p:sp>
      <p:sp>
        <p:nvSpPr>
          <p:cNvPr id="3" name="Content Placeholder 2"/>
          <p:cNvSpPr>
            <a:spLocks noGrp="1"/>
          </p:cNvSpPr>
          <p:nvPr>
            <p:ph idx="1"/>
          </p:nvPr>
        </p:nvSpPr>
        <p:spPr/>
        <p:txBody>
          <a:bodyPr>
            <a:normAutofit fontScale="92500" lnSpcReduction="20000"/>
          </a:bodyPr>
          <a:lstStyle/>
          <a:p>
            <a:r>
              <a:rPr lang="en-US" dirty="0"/>
              <a:t>Money makes the “non-profit” world go round. A successful non-profit leader must be cognizant that they are not only responsible for the overall management of their organization, but, also the funding sources that keep the organization functioning. Success breeds success. It is crucial for funders to understand and be knowledgeable of the organization and its mission, if they are expected to be fully committed. </a:t>
            </a:r>
          </a:p>
        </p:txBody>
      </p:sp>
    </p:spTree>
    <p:extLst>
      <p:ext uri="{BB962C8B-B14F-4D97-AF65-F5344CB8AC3E}">
        <p14:creationId xmlns:p14="http://schemas.microsoft.com/office/powerpoint/2010/main" val="19421327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a:t>Participants will identify the distinguishing factors between successful fundraising efforts and mediocre campaigns. Most importantly, participants, will acquire the skills to self-promote in preparation for a successful development campaign. </a:t>
            </a:r>
          </a:p>
          <a:p>
            <a:endParaRPr lang="en-US" dirty="0"/>
          </a:p>
        </p:txBody>
      </p:sp>
    </p:spTree>
    <p:extLst>
      <p:ext uri="{BB962C8B-B14F-4D97-AF65-F5344CB8AC3E}">
        <p14:creationId xmlns:p14="http://schemas.microsoft.com/office/powerpoint/2010/main" val="2801329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4" name="TextBox 3"/>
          <p:cNvSpPr txBox="1"/>
          <p:nvPr/>
        </p:nvSpPr>
        <p:spPr>
          <a:xfrm>
            <a:off x="609600" y="2590800"/>
            <a:ext cx="7772400" cy="584775"/>
          </a:xfrm>
          <a:prstGeom prst="rect">
            <a:avLst/>
          </a:prstGeom>
          <a:noFill/>
        </p:spPr>
        <p:txBody>
          <a:bodyPr wrap="square" rtlCol="0">
            <a:spAutoFit/>
          </a:bodyPr>
          <a:lstStyle/>
          <a:p>
            <a:r>
              <a:rPr lang="en-US" sz="3200" dirty="0" smtClean="0"/>
              <a:t>Who do we represent today?</a:t>
            </a:r>
            <a:endParaRPr lang="en-US" sz="3200" dirty="0"/>
          </a:p>
        </p:txBody>
      </p:sp>
    </p:spTree>
    <p:extLst>
      <p:ext uri="{BB962C8B-B14F-4D97-AF65-F5344CB8AC3E}">
        <p14:creationId xmlns:p14="http://schemas.microsoft.com/office/powerpoint/2010/main" val="760327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effectLst/>
              </a:rPr>
              <a:t>Introduction of Angelo Valente</a:t>
            </a:r>
            <a:br>
              <a:rPr lang="en-US" dirty="0">
                <a:effectLst/>
              </a:rPr>
            </a:br>
            <a:endParaRPr lang="en-US" dirty="0"/>
          </a:p>
        </p:txBody>
      </p:sp>
      <p:sp>
        <p:nvSpPr>
          <p:cNvPr id="3" name="Content Placeholder 2"/>
          <p:cNvSpPr>
            <a:spLocks noGrp="1"/>
          </p:cNvSpPr>
          <p:nvPr>
            <p:ph idx="1"/>
          </p:nvPr>
        </p:nvSpPr>
        <p:spPr/>
        <p:txBody>
          <a:bodyPr>
            <a:normAutofit fontScale="47500" lnSpcReduction="20000"/>
          </a:bodyPr>
          <a:lstStyle/>
          <a:p>
            <a:r>
              <a:rPr lang="en-US" dirty="0"/>
              <a:t>Angelo M. Valente has been the Executive Director of the Partnership for a Drug-Free New Jersey, since its inception in 1992, and has led this organization in becoming the largest continuous Public Service Campaign in New Jersey’s history. </a:t>
            </a:r>
          </a:p>
          <a:p>
            <a:r>
              <a:rPr lang="en-US" dirty="0"/>
              <a:t>Mr. Valente has recently been appointed as the Chief Executive Officer of the American Medicine Chest Challenge (AMCC), a national public health initiative to raise awareness of the issue of prescription drug abuse and maintain a National Directory of Permanent Prescription Drug Collection sites. AMCC services over 1,000 community and law enforcement partners in all 50 states, the District of Columbia, and three Indian Nations.  </a:t>
            </a:r>
          </a:p>
          <a:p>
            <a:r>
              <a:rPr lang="en-US" dirty="0"/>
              <a:t>Mr. Valente and the Partnership have been recognized by the White House Office of National Drug-Control Policy, the Community Anti-Drug Coalition of America, the Partnership for a Drug-Free America, and the National Association of Government Communicators for their creative and innovative substance abuse prevention campaigns and initiatives. </a:t>
            </a:r>
          </a:p>
          <a:p>
            <a:r>
              <a:rPr lang="en-US" dirty="0"/>
              <a:t>He serves as a member of the Holy See’s Delegation to the United Nations, focusing on international drug control strategy. </a:t>
            </a:r>
          </a:p>
          <a:p>
            <a:r>
              <a:rPr lang="en-US" dirty="0"/>
              <a:t>Angelo holds a Bachelor’s Degree from Montclair State University. He also holds Master Degrees from Fairleigh Dickinson University in Public Administration and from Seton Hall University in Diplomacy and International Relations.</a:t>
            </a:r>
          </a:p>
          <a:p>
            <a:r>
              <a:rPr lang="en-US" dirty="0"/>
              <a:t>Mr. Valente and his wife, Jane have three daughters, Hannah, Mia, and Marietta.</a:t>
            </a:r>
          </a:p>
          <a:p>
            <a:endParaRPr lang="en-US" dirty="0"/>
          </a:p>
        </p:txBody>
      </p:sp>
    </p:spTree>
    <p:extLst>
      <p:ext uri="{BB962C8B-B14F-4D97-AF65-F5344CB8AC3E}">
        <p14:creationId xmlns:p14="http://schemas.microsoft.com/office/powerpoint/2010/main" val="304147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Founding of the PDFNJ </a:t>
            </a:r>
            <a:endParaRPr lang="en-US" dirty="0"/>
          </a:p>
        </p:txBody>
      </p:sp>
      <p:sp>
        <p:nvSpPr>
          <p:cNvPr id="3" name="Content Placeholder 2"/>
          <p:cNvSpPr>
            <a:spLocks noGrp="1"/>
          </p:cNvSpPr>
          <p:nvPr>
            <p:ph idx="1"/>
          </p:nvPr>
        </p:nvSpPr>
        <p:spPr/>
        <p:txBody>
          <a:bodyPr/>
          <a:lstStyle/>
          <a:p>
            <a:r>
              <a:rPr lang="en-US" dirty="0"/>
              <a:t>… It all started with an egg…</a:t>
            </a:r>
          </a:p>
          <a:p>
            <a:endParaRPr lang="en-US" dirty="0"/>
          </a:p>
        </p:txBody>
      </p:sp>
      <p:pic>
        <p:nvPicPr>
          <p:cNvPr id="4" name="Fried Egg(Partnership for a Drug-Free America).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2228850"/>
            <a:ext cx="5765800" cy="4324350"/>
          </a:xfrm>
          <a:prstGeom prst="rect">
            <a:avLst/>
          </a:prstGeom>
        </p:spPr>
      </p:pic>
    </p:spTree>
    <p:extLst>
      <p:ext uri="{BB962C8B-B14F-4D97-AF65-F5344CB8AC3E}">
        <p14:creationId xmlns:p14="http://schemas.microsoft.com/office/powerpoint/2010/main" val="745587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Determining a Board</a:t>
            </a:r>
          </a:p>
        </p:txBody>
      </p:sp>
      <p:sp>
        <p:nvSpPr>
          <p:cNvPr id="3" name="Content Placeholder 2"/>
          <p:cNvSpPr>
            <a:spLocks noGrp="1"/>
          </p:cNvSpPr>
          <p:nvPr>
            <p:ph idx="1"/>
          </p:nvPr>
        </p:nvSpPr>
        <p:spPr/>
        <p:txBody>
          <a:bodyPr/>
          <a:lstStyle/>
          <a:p>
            <a:r>
              <a:rPr lang="en-US" dirty="0"/>
              <a:t>What is your </a:t>
            </a:r>
            <a:r>
              <a:rPr lang="en-US" dirty="0" smtClean="0"/>
              <a:t>value?</a:t>
            </a:r>
          </a:p>
          <a:p>
            <a:r>
              <a:rPr lang="en-US" dirty="0" smtClean="0"/>
              <a:t>What </a:t>
            </a:r>
            <a:r>
              <a:rPr lang="en-US" dirty="0"/>
              <a:t>do you </a:t>
            </a:r>
            <a:r>
              <a:rPr lang="en-US" dirty="0" smtClean="0"/>
              <a:t>need?</a:t>
            </a:r>
          </a:p>
          <a:p>
            <a:r>
              <a:rPr lang="en-US" dirty="0" smtClean="0"/>
              <a:t>What will make </a:t>
            </a:r>
            <a:r>
              <a:rPr lang="en-US" dirty="0"/>
              <a:t>you </a:t>
            </a:r>
            <a:r>
              <a:rPr lang="en-US" dirty="0" smtClean="0"/>
              <a:t>successful?</a:t>
            </a:r>
          </a:p>
          <a:p>
            <a:endParaRPr lang="en-US" dirty="0"/>
          </a:p>
          <a:p>
            <a:endParaRPr lang="en-US" dirty="0" smtClean="0"/>
          </a:p>
          <a:p>
            <a:pPr marL="292100" lvl="2" indent="-292100">
              <a:spcBef>
                <a:spcPts val="0"/>
              </a:spcBef>
              <a:buClr>
                <a:schemeClr val="accent1"/>
              </a:buClr>
              <a:buSzPct val="70000"/>
              <a:buFont typeface="Wingdings 2"/>
              <a:buChar char=""/>
            </a:pPr>
            <a:r>
              <a:rPr lang="en-US" dirty="0" smtClean="0"/>
              <a:t>PDFNJ Example: </a:t>
            </a:r>
            <a:r>
              <a:rPr lang="en-US" sz="2400" dirty="0"/>
              <a:t>Who can help promote the PDFNJ PSAs</a:t>
            </a:r>
            <a:endParaRPr lang="en-US" sz="2000" dirty="0"/>
          </a:p>
          <a:p>
            <a:endParaRPr lang="en-US" dirty="0" smtClean="0"/>
          </a:p>
          <a:p>
            <a:endParaRPr lang="en-US" dirty="0"/>
          </a:p>
        </p:txBody>
      </p:sp>
      <p:pic>
        <p:nvPicPr>
          <p:cNvPr id="4" name="Picture 2" descr="talknowbill"/>
          <p:cNvPicPr>
            <a:picLocks noChangeAspect="1" noChangeArrowheads="1"/>
          </p:cNvPicPr>
          <p:nvPr/>
        </p:nvPicPr>
        <p:blipFill>
          <a:blip r:embed="rId2" cstate="print"/>
          <a:srcRect/>
          <a:stretch>
            <a:fillRect/>
          </a:stretch>
        </p:blipFill>
        <p:spPr bwMode="auto">
          <a:xfrm>
            <a:off x="762000" y="4724400"/>
            <a:ext cx="3560385" cy="1793082"/>
          </a:xfrm>
          <a:prstGeom prst="rect">
            <a:avLst/>
          </a:prstGeom>
          <a:noFill/>
          <a:ln w="9525">
            <a:noFill/>
            <a:miter lim="800000"/>
            <a:headEnd/>
            <a:tailEnd/>
          </a:ln>
        </p:spPr>
      </p:pic>
    </p:spTree>
    <p:extLst>
      <p:ext uri="{BB962C8B-B14F-4D97-AF65-F5344CB8AC3E}">
        <p14:creationId xmlns:p14="http://schemas.microsoft.com/office/powerpoint/2010/main" val="2429973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Leveraging </a:t>
            </a:r>
            <a:r>
              <a:rPr lang="en-US" dirty="0"/>
              <a:t>the Board </a:t>
            </a:r>
          </a:p>
        </p:txBody>
      </p:sp>
      <p:sp>
        <p:nvSpPr>
          <p:cNvPr id="3" name="Content Placeholder 2"/>
          <p:cNvSpPr>
            <a:spLocks noGrp="1"/>
          </p:cNvSpPr>
          <p:nvPr>
            <p:ph idx="1"/>
          </p:nvPr>
        </p:nvSpPr>
        <p:spPr/>
        <p:txBody>
          <a:bodyPr>
            <a:normAutofit/>
          </a:bodyPr>
          <a:lstStyle/>
          <a:p>
            <a:r>
              <a:rPr lang="en-US" dirty="0"/>
              <a:t>Using </a:t>
            </a:r>
            <a:r>
              <a:rPr lang="en-US" dirty="0" smtClean="0"/>
              <a:t>the influence of your Board</a:t>
            </a:r>
          </a:p>
          <a:p>
            <a:r>
              <a:rPr lang="en-US" dirty="0" smtClean="0"/>
              <a:t>Sponsorship </a:t>
            </a:r>
            <a:r>
              <a:rPr lang="en-US" dirty="0"/>
              <a:t>of specific programs vs. general </a:t>
            </a:r>
            <a:r>
              <a:rPr lang="en-US" dirty="0" smtClean="0"/>
              <a:t>fundraising</a:t>
            </a:r>
          </a:p>
          <a:p>
            <a:r>
              <a:rPr lang="en-US" dirty="0" smtClean="0"/>
              <a:t>Host </a:t>
            </a:r>
            <a:r>
              <a:rPr lang="en-US" dirty="0"/>
              <a:t>meetings at locations of your board </a:t>
            </a:r>
            <a:r>
              <a:rPr lang="en-US" dirty="0" smtClean="0"/>
              <a:t>members</a:t>
            </a:r>
          </a:p>
          <a:p>
            <a:r>
              <a:rPr lang="en-US" dirty="0" smtClean="0"/>
              <a:t>Giving </a:t>
            </a:r>
            <a:r>
              <a:rPr lang="en-US" dirty="0"/>
              <a:t>your Board Ownership:</a:t>
            </a:r>
          </a:p>
          <a:p>
            <a:pPr marL="0" indent="0">
              <a:buNone/>
            </a:pPr>
            <a:endParaRPr lang="en-US" dirty="0" smtClean="0"/>
          </a:p>
          <a:p>
            <a:pPr marL="0" indent="0">
              <a:buNone/>
            </a:pPr>
            <a:r>
              <a:rPr lang="en-US" dirty="0" smtClean="0"/>
              <a:t>PDFNJ Examples:</a:t>
            </a:r>
            <a:endParaRPr lang="en-US" dirty="0"/>
          </a:p>
        </p:txBody>
      </p:sp>
    </p:spTree>
    <p:extLst>
      <p:ext uri="{BB962C8B-B14F-4D97-AF65-F5344CB8AC3E}">
        <p14:creationId xmlns:p14="http://schemas.microsoft.com/office/powerpoint/2010/main" val="1355973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294588" y="1752600"/>
            <a:ext cx="2737189" cy="3933878"/>
          </a:xfrm>
          <a:prstGeom prst="rect">
            <a:avLst/>
          </a:prstGeom>
          <a:noFill/>
          <a:ln w="9525">
            <a:noFill/>
            <a:miter lim="800000"/>
            <a:headEnd/>
            <a:tailEnd/>
          </a:ln>
        </p:spPr>
      </p:pic>
      <p:sp>
        <p:nvSpPr>
          <p:cNvPr id="20483" name="Rectangle 3"/>
          <p:cNvSpPr>
            <a:spLocks noChangeArrowheads="1"/>
          </p:cNvSpPr>
          <p:nvPr/>
        </p:nvSpPr>
        <p:spPr bwMode="auto">
          <a:xfrm>
            <a:off x="0" y="304629"/>
            <a:ext cx="9144000" cy="461604"/>
          </a:xfrm>
          <a:prstGeom prst="rect">
            <a:avLst/>
          </a:prstGeom>
          <a:noFill/>
          <a:ln w="9525">
            <a:noFill/>
            <a:miter lim="800000"/>
            <a:headEnd/>
            <a:tailEnd/>
          </a:ln>
        </p:spPr>
        <p:txBody>
          <a:bodyPr lIns="91382" tIns="45690" rIns="91382" bIns="45690">
            <a:spAutoFit/>
          </a:bodyPr>
          <a:lstStyle/>
          <a:p>
            <a:pPr algn="ctr">
              <a:spcBef>
                <a:spcPct val="20000"/>
              </a:spcBef>
              <a:defRPr/>
            </a:pPr>
            <a:r>
              <a:rPr lang="en-US" sz="2400" dirty="0"/>
              <a:t>PSE&amp;G Third Grade Contract for a Healthy Life</a:t>
            </a:r>
          </a:p>
        </p:txBody>
      </p:sp>
      <p:pic>
        <p:nvPicPr>
          <p:cNvPr id="38916" name="Picture 4" descr="pseg"/>
          <p:cNvPicPr>
            <a:picLocks noChangeAspect="1" noChangeArrowheads="1"/>
          </p:cNvPicPr>
          <p:nvPr/>
        </p:nvPicPr>
        <p:blipFill>
          <a:blip r:embed="rId4" cstate="print"/>
          <a:srcRect/>
          <a:stretch>
            <a:fillRect/>
          </a:stretch>
        </p:blipFill>
        <p:spPr bwMode="auto">
          <a:xfrm>
            <a:off x="3055000" y="2240642"/>
            <a:ext cx="2057515" cy="869041"/>
          </a:xfrm>
          <a:prstGeom prst="rect">
            <a:avLst/>
          </a:prstGeom>
          <a:noFill/>
          <a:ln w="9525">
            <a:noFill/>
            <a:miter lim="800000"/>
            <a:headEnd/>
            <a:tailEnd/>
          </a:ln>
        </p:spPr>
      </p:pic>
      <p:pic>
        <p:nvPicPr>
          <p:cNvPr id="38917" name="Picture 7"/>
          <p:cNvPicPr>
            <a:picLocks noChangeAspect="1" noChangeArrowheads="1"/>
          </p:cNvPicPr>
          <p:nvPr/>
        </p:nvPicPr>
        <p:blipFill>
          <a:blip r:embed="rId5" cstate="print"/>
          <a:srcRect/>
          <a:stretch>
            <a:fillRect/>
          </a:stretch>
        </p:blipFill>
        <p:spPr bwMode="auto">
          <a:xfrm>
            <a:off x="5106030" y="1905000"/>
            <a:ext cx="3516830" cy="4114371"/>
          </a:xfrm>
          <a:prstGeom prst="rect">
            <a:avLst/>
          </a:prstGeom>
          <a:noFill/>
          <a:ln w="9525">
            <a:noFill/>
            <a:miter lim="800000"/>
            <a:headEnd/>
            <a:tailEnd/>
          </a:ln>
        </p:spPr>
      </p:pic>
    </p:spTree>
    <p:extLst>
      <p:ext uri="{BB962C8B-B14F-4D97-AF65-F5344CB8AC3E}">
        <p14:creationId xmlns:p14="http://schemas.microsoft.com/office/powerpoint/2010/main" val="487300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78</TotalTime>
  <Words>637</Words>
  <Application>Microsoft Office PowerPoint</Application>
  <PresentationFormat>On-screen Show (4:3)</PresentationFormat>
  <Paragraphs>69</Paragraphs>
  <Slides>19</Slides>
  <Notes>5</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Foundry</vt:lpstr>
      <vt:lpstr>PowerPoint Presentation</vt:lpstr>
      <vt:lpstr>Today’s Session</vt:lpstr>
      <vt:lpstr>Objectives</vt:lpstr>
      <vt:lpstr>Introductions</vt:lpstr>
      <vt:lpstr>Introduction of Angelo Valente </vt:lpstr>
      <vt:lpstr>Founding of the PDFNJ </vt:lpstr>
      <vt:lpstr> Determining a Board</vt:lpstr>
      <vt:lpstr>Leveraging the Board </vt:lpstr>
      <vt:lpstr>PowerPoint Presentation</vt:lpstr>
      <vt:lpstr>PowerPoint Presentation</vt:lpstr>
      <vt:lpstr>PowerPoint Presentation</vt:lpstr>
      <vt:lpstr>Annual Middle School PSA Challenge WWOR</vt:lpstr>
      <vt:lpstr>New Jersey Shouts Down Drugs</vt:lpstr>
      <vt:lpstr>Fundraising</vt:lpstr>
      <vt:lpstr>     Cause Related Marketing</vt:lpstr>
      <vt:lpstr>Recognize your funders</vt:lpstr>
      <vt:lpstr>Recognize Your Funders</vt:lpstr>
      <vt:lpstr>Skills needed to self-promote for a successful development campaign</vt:lpstr>
      <vt:lpstr>What are your goals, objectives and challenges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dc:creator>
  <cp:lastModifiedBy>Angela</cp:lastModifiedBy>
  <cp:revision>13</cp:revision>
  <dcterms:created xsi:type="dcterms:W3CDTF">2014-12-09T04:46:37Z</dcterms:created>
  <dcterms:modified xsi:type="dcterms:W3CDTF">2014-12-09T19:00:11Z</dcterms:modified>
</cp:coreProperties>
</file>